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6"/>
  </p:notesMasterIdLst>
  <p:handoutMasterIdLst>
    <p:handoutMasterId r:id="rId27"/>
  </p:handoutMasterIdLst>
  <p:sldIdLst>
    <p:sldId id="285" r:id="rId5"/>
    <p:sldId id="344" r:id="rId6"/>
    <p:sldId id="300" r:id="rId7"/>
    <p:sldId id="333" r:id="rId8"/>
    <p:sldId id="336" r:id="rId9"/>
    <p:sldId id="334" r:id="rId10"/>
    <p:sldId id="340" r:id="rId11"/>
    <p:sldId id="351" r:id="rId12"/>
    <p:sldId id="346" r:id="rId13"/>
    <p:sldId id="326" r:id="rId14"/>
    <p:sldId id="347" r:id="rId15"/>
    <p:sldId id="348" r:id="rId16"/>
    <p:sldId id="325" r:id="rId17"/>
    <p:sldId id="349" r:id="rId18"/>
    <p:sldId id="350" r:id="rId19"/>
    <p:sldId id="324" r:id="rId20"/>
    <p:sldId id="341" r:id="rId21"/>
    <p:sldId id="343" r:id="rId22"/>
    <p:sldId id="337" r:id="rId23"/>
    <p:sldId id="338" r:id="rId24"/>
    <p:sldId id="35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2E3"/>
    <a:srgbClr val="595A5D"/>
    <a:srgbClr val="414042"/>
    <a:srgbClr val="DCDCDC"/>
    <a:srgbClr val="4F81BD"/>
    <a:srgbClr val="0C9B2E"/>
    <a:srgbClr val="FFFAD0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 autoAdjust="0"/>
    <p:restoredTop sz="90123" autoAdjust="0"/>
  </p:normalViewPr>
  <p:slideViewPr>
    <p:cSldViewPr snapToGrid="0" showGuides="1">
      <p:cViewPr varScale="1">
        <p:scale>
          <a:sx n="134" d="100"/>
          <a:sy n="134" d="100"/>
        </p:scale>
        <p:origin x="1352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7/31/18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to be Model, but deprecated.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7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Imperative: easier to debug, flexible since can add dynamic control flow in host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6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Zoo (Module, Gluon &amp; ONNX)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8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6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/>
              <a:t>mxnet</a:t>
            </a:r>
            <a:r>
              <a:rPr lang="en-US" dirty="0"/>
              <a:t>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10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0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7504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7504" y="1908228"/>
            <a:ext cx="7324988" cy="7445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7504" y="2658575"/>
            <a:ext cx="6041582" cy="76952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42" y="437056"/>
            <a:ext cx="848312" cy="507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oll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195" y="1119541"/>
            <a:ext cx="2836863" cy="31428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05230" y="1119541"/>
            <a:ext cx="2989065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1295" y="1119541"/>
            <a:ext cx="2001515" cy="16789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295" y="3079376"/>
            <a:ext cx="2001515" cy="11830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2u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5077279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1585" y="1119541"/>
            <a:ext cx="3047700" cy="31428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550" y="1119541"/>
            <a:ext cx="8395220" cy="33363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(full 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4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045029"/>
            <a:ext cx="9144000" cy="33310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9167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05186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18701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32217" y="1564012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167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05186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8701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32217" y="2935611"/>
            <a:ext cx="1268118" cy="9488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ogo customer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1170916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36788" y="1154113"/>
            <a:ext cx="8205549" cy="3127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6208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8205788" cy="292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6550" y="1058863"/>
            <a:ext cx="8205788" cy="340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63" r="1344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18393"/>
            <a:ext cx="6662921" cy="704387"/>
          </a:xfrm>
        </p:spPr>
        <p:txBody>
          <a:bodyPr anchor="ctr" anchorCtr="0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522" y="2322780"/>
            <a:ext cx="3987800" cy="495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647" y="3718972"/>
            <a:ext cx="3683000" cy="62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7EFB3-AE32-9E4B-AA56-B14E0F20449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44" r="1146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B5D6C-FADB-1340-820C-26E840A8AC89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+ 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970213"/>
            <a:ext cx="5137150" cy="4894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Squid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35" r="18573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B42FBE-3295-6941-A1AE-631779A2516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7A6D3-65A0-8542-AE4B-0026DA76B828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50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352DB-30F3-104A-9B80-B5A5F889DF7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7" y="1011542"/>
            <a:ext cx="8204575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6" r:id="rId2"/>
    <p:sldLayoutId id="2147483677" r:id="rId3"/>
    <p:sldLayoutId id="2147483700" r:id="rId4"/>
    <p:sldLayoutId id="2147483697" r:id="rId5"/>
    <p:sldLayoutId id="2147483698" r:id="rId6"/>
    <p:sldLayoutId id="2147483699" r:id="rId7"/>
    <p:sldLayoutId id="2147483689" r:id="rId8"/>
    <p:sldLayoutId id="2147483678" r:id="rId9"/>
    <p:sldLayoutId id="2147483707" r:id="rId10"/>
    <p:sldLayoutId id="2147483679" r:id="rId11"/>
    <p:sldLayoutId id="2147483703" r:id="rId12"/>
    <p:sldLayoutId id="2147483704" r:id="rId13"/>
    <p:sldLayoutId id="2147483705" r:id="rId14"/>
    <p:sldLayoutId id="2147483706" r:id="rId15"/>
    <p:sldLayoutId id="2147483690" r:id="rId16"/>
    <p:sldLayoutId id="2147483691" r:id="rId17"/>
    <p:sldLayoutId id="2147483692" r:id="rId18"/>
    <p:sldLayoutId id="2147483702" r:id="rId19"/>
    <p:sldLayoutId id="2147483680" r:id="rId20"/>
    <p:sldLayoutId id="2147483701" r:id="rId21"/>
    <p:sldLayoutId id="2147483693" r:id="rId22"/>
    <p:sldLayoutId id="2147483687" r:id="rId23"/>
  </p:sldLayoutIdLst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pache-mxn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mxn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iscuss.mxnet.io/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1274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11" Type="http://schemas.openxmlformats.org/officeDocument/2006/relationships/image" Target="../media/image27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4739" y="3718972"/>
            <a:ext cx="3683000" cy="381541"/>
          </a:xfrm>
        </p:spPr>
        <p:txBody>
          <a:bodyPr/>
          <a:lstStyle/>
          <a:p>
            <a:r>
              <a:rPr lang="en-US" dirty="0"/>
              <a:t>Thom Lane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4739" y="1908228"/>
            <a:ext cx="7324988" cy="744537"/>
          </a:xfrm>
        </p:spPr>
        <p:txBody>
          <a:bodyPr/>
          <a:lstStyle/>
          <a:p>
            <a:r>
              <a:rPr lang="en-US" dirty="0"/>
              <a:t>MXNet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4739" y="2658575"/>
            <a:ext cx="6041582" cy="769527"/>
          </a:xfrm>
        </p:spPr>
        <p:txBody>
          <a:bodyPr/>
          <a:lstStyle/>
          <a:p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739" y="4100513"/>
            <a:ext cx="3683000" cy="369887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31</a:t>
            </a:r>
            <a:r>
              <a:rPr lang="en-US" sz="1200" baseline="30000" dirty="0"/>
              <a:t>st</a:t>
            </a:r>
            <a:r>
              <a:rPr lang="en-US" sz="1200" dirty="0"/>
              <a:t> July 2018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Multi-language Support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6A280B-C475-4C4D-A6D3-2A7650A5199B}"/>
              </a:ext>
            </a:extLst>
          </p:cNvPr>
          <p:cNvSpPr/>
          <p:nvPr/>
        </p:nvSpPr>
        <p:spPr>
          <a:xfrm>
            <a:off x="3883424" y="3896703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721851-4AE7-7D43-BFF8-813AC7A9D642}"/>
              </a:ext>
            </a:extLst>
          </p:cNvPr>
          <p:cNvSpPr/>
          <p:nvPr/>
        </p:nvSpPr>
        <p:spPr>
          <a:xfrm>
            <a:off x="5797504" y="2404030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C++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2C171-C7D3-724A-8E57-561B7220197C}"/>
              </a:ext>
            </a:extLst>
          </p:cNvPr>
          <p:cNvSpPr/>
          <p:nvPr/>
        </p:nvSpPr>
        <p:spPr>
          <a:xfrm>
            <a:off x="673980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Clojure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93CB79-FA58-0A44-9531-B673691289F3}"/>
              </a:ext>
            </a:extLst>
          </p:cNvPr>
          <p:cNvSpPr/>
          <p:nvPr/>
        </p:nvSpPr>
        <p:spPr>
          <a:xfrm>
            <a:off x="482475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Julia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2F348F-376F-6D4F-9B83-6D2FC5E459B2}"/>
              </a:ext>
            </a:extLst>
          </p:cNvPr>
          <p:cNvSpPr/>
          <p:nvPr/>
        </p:nvSpPr>
        <p:spPr>
          <a:xfrm>
            <a:off x="290970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A2644-F371-0B4F-A37D-BEF1F9DEC1EC}"/>
              </a:ext>
            </a:extLst>
          </p:cNvPr>
          <p:cNvSpPr/>
          <p:nvPr/>
        </p:nvSpPr>
        <p:spPr>
          <a:xfrm>
            <a:off x="994654" y="1440055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3146A3-F6AE-0A48-9B63-7305F8B405B2}"/>
              </a:ext>
            </a:extLst>
          </p:cNvPr>
          <p:cNvSpPr/>
          <p:nvPr/>
        </p:nvSpPr>
        <p:spPr>
          <a:xfrm>
            <a:off x="3883424" y="2404030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0CC917-494A-434C-9544-CCBFD8B8EF3B}"/>
              </a:ext>
            </a:extLst>
          </p:cNvPr>
          <p:cNvSpPr/>
          <p:nvPr/>
        </p:nvSpPr>
        <p:spPr>
          <a:xfrm>
            <a:off x="1969344" y="2395808"/>
            <a:ext cx="1371600" cy="45720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049AC9-B7CF-BE40-AB9B-B5D40201AE3A}"/>
              </a:ext>
            </a:extLst>
          </p:cNvPr>
          <p:cNvCxnSpPr/>
          <p:nvPr/>
        </p:nvCxnSpPr>
        <p:spPr>
          <a:xfrm>
            <a:off x="511620" y="3368005"/>
            <a:ext cx="8049724" cy="0"/>
          </a:xfrm>
          <a:prstGeom prst="line">
            <a:avLst/>
          </a:prstGeom>
          <a:ln w="222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5867AB-C7CD-CE44-8FF1-1340087A4CAA}"/>
              </a:ext>
            </a:extLst>
          </p:cNvPr>
          <p:cNvSpPr txBox="1"/>
          <p:nvPr/>
        </p:nvSpPr>
        <p:spPr>
          <a:xfrm>
            <a:off x="565775" y="2978577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011DC-6A2B-0F45-8334-5438F271D63E}"/>
              </a:ext>
            </a:extLst>
          </p:cNvPr>
          <p:cNvSpPr txBox="1"/>
          <p:nvPr/>
        </p:nvSpPr>
        <p:spPr>
          <a:xfrm>
            <a:off x="565775" y="338810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25000"/>
                    <a:lumOff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2EFFE99-7BAA-4741-9E78-BF7E94F96A04}"/>
              </a:ext>
            </a:extLst>
          </p:cNvPr>
          <p:cNvSpPr txBox="1">
            <a:spLocks/>
          </p:cNvSpPr>
          <p:nvPr/>
        </p:nvSpPr>
        <p:spPr>
          <a:xfrm>
            <a:off x="492369" y="570801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1600" b="0" i="1" dirty="0"/>
              <a:t>While keeping high performance from efficient backend</a:t>
            </a:r>
          </a:p>
        </p:txBody>
      </p:sp>
    </p:spTree>
    <p:extLst>
      <p:ext uri="{BB962C8B-B14F-4D97-AF65-F5344CB8AC3E}">
        <p14:creationId xmlns:p14="http://schemas.microsoft.com/office/powerpoint/2010/main" val="208559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9955-7DE8-8F4F-BDBF-5528501D2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dirty="0"/>
              <a:t>Optimized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91D1-9EC0-D949-B5B6-C52EF6BEC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7363" y="4122806"/>
            <a:ext cx="6035040" cy="398827"/>
          </a:xfrm>
        </p:spPr>
        <p:txBody>
          <a:bodyPr>
            <a:normAutofit/>
          </a:bodyPr>
          <a:lstStyle/>
          <a:p>
            <a:r>
              <a:rPr lang="en-US" dirty="0"/>
              <a:t>Also Atlas, </a:t>
            </a:r>
            <a:r>
              <a:rPr lang="en-US" dirty="0" err="1"/>
              <a:t>OpenBLAS</a:t>
            </a:r>
            <a:r>
              <a:rPr lang="en-US" dirty="0"/>
              <a:t> &amp; Apple Accelerate.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E91C4-ED53-D745-A24D-9BAD9C91DD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470" y="1109262"/>
            <a:ext cx="2236482" cy="1155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A41C1-FEA1-0A46-9AAC-FD34487E2D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3312" y="1109262"/>
            <a:ext cx="1653879" cy="1096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C286FD-1212-8B4E-9F41-D212423CD5DE}"/>
              </a:ext>
            </a:extLst>
          </p:cNvPr>
          <p:cNvSpPr/>
          <p:nvPr/>
        </p:nvSpPr>
        <p:spPr>
          <a:xfrm>
            <a:off x="1758847" y="2510269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CUDA &amp; CUDNN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63A64-0902-5843-9879-C6CCC39FC051}"/>
              </a:ext>
            </a:extLst>
          </p:cNvPr>
          <p:cNvSpPr/>
          <p:nvPr/>
        </p:nvSpPr>
        <p:spPr>
          <a:xfrm>
            <a:off x="4841929" y="2510269"/>
            <a:ext cx="2830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MLK, MKLML &amp; MKLDNN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B30B8-EA7C-0F45-A95A-DB77CA82FAE1}"/>
              </a:ext>
            </a:extLst>
          </p:cNvPr>
          <p:cNvSpPr txBox="1"/>
          <p:nvPr/>
        </p:nvSpPr>
        <p:spPr>
          <a:xfrm>
            <a:off x="1490376" y="2918016"/>
            <a:ext cx="2478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e.g. pip install mxnet-cu92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F4461-5312-8848-9A39-52CB14B71456}"/>
              </a:ext>
            </a:extLst>
          </p:cNvPr>
          <p:cNvSpPr txBox="1"/>
          <p:nvPr/>
        </p:nvSpPr>
        <p:spPr>
          <a:xfrm>
            <a:off x="4940969" y="2918016"/>
            <a:ext cx="2393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e.g. pip install </a:t>
            </a:r>
            <a:r>
              <a:rPr lang="en-US" sz="11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mxnet-mkl</a:t>
            </a:r>
            <a:endParaRPr lang="en-US" sz="1100" dirty="0">
              <a:solidFill>
                <a:schemeClr val="tx1">
                  <a:lumMod val="25000"/>
                  <a:lumOff val="7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CE756C-4BB0-9B4A-ABE7-CA0AC3111ECC}"/>
              </a:ext>
            </a:extLst>
          </p:cNvPr>
          <p:cNvSpPr txBox="1"/>
          <p:nvPr/>
        </p:nvSpPr>
        <p:spPr>
          <a:xfrm>
            <a:off x="3072720" y="3473847"/>
            <a:ext cx="2733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e.g. pip install mxnet-cu92mkl</a:t>
            </a:r>
          </a:p>
        </p:txBody>
      </p:sp>
    </p:spTree>
    <p:extLst>
      <p:ext uri="{BB962C8B-B14F-4D97-AF65-F5344CB8AC3E}">
        <p14:creationId xmlns:p14="http://schemas.microsoft.com/office/powerpoint/2010/main" val="64658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01D533-F45C-B248-9E05-27D7A6C8FD01}"/>
              </a:ext>
            </a:extLst>
          </p:cNvPr>
          <p:cNvCxnSpPr>
            <a:cxnSpLocks/>
          </p:cNvCxnSpPr>
          <p:nvPr/>
        </p:nvCxnSpPr>
        <p:spPr>
          <a:xfrm>
            <a:off x="7040109" y="3732282"/>
            <a:ext cx="0" cy="57823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F96E8D-245D-E146-9637-E5C13DBD2DF8}"/>
              </a:ext>
            </a:extLst>
          </p:cNvPr>
          <p:cNvCxnSpPr>
            <a:cxnSpLocks/>
          </p:cNvCxnSpPr>
          <p:nvPr/>
        </p:nvCxnSpPr>
        <p:spPr>
          <a:xfrm>
            <a:off x="7567894" y="1636294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3907224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Operations </a:t>
            </a:r>
            <a:r>
              <a:rPr lang="en-US" i="1" dirty="0"/>
              <a:t>appear</a:t>
            </a:r>
            <a:r>
              <a:rPr lang="en-US" dirty="0"/>
              <a:t> to return immediately, but just pushed to engine queue on backend.</a:t>
            </a:r>
          </a:p>
          <a:p>
            <a:endParaRPr lang="en-US" dirty="0"/>
          </a:p>
          <a:p>
            <a:r>
              <a:rPr lang="en-US" dirty="0"/>
              <a:t>Allows for much greater parallelism.</a:t>
            </a:r>
          </a:p>
          <a:p>
            <a:endParaRPr lang="en-US" dirty="0"/>
          </a:p>
          <a:p>
            <a:r>
              <a:rPr lang="en-US" dirty="0"/>
              <a:t>Serial or parallel? </a:t>
            </a:r>
            <a:r>
              <a:rPr lang="en-US" i="1" dirty="0"/>
              <a:t>“The execution of any two functions when one of them modifies at least one common variable is serialized in their push order.”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Must </a:t>
            </a:r>
            <a:r>
              <a:rPr lang="en-US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wait_to_read</a:t>
            </a:r>
            <a:r>
              <a:rPr lang="en-US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()</a:t>
            </a:r>
            <a:r>
              <a:rPr lang="en-US" dirty="0"/>
              <a:t> or similar to retrieve value and this blocks.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68A4C0-1004-6940-93F9-2892A5C45802}"/>
              </a:ext>
            </a:extLst>
          </p:cNvPr>
          <p:cNvCxnSpPr>
            <a:cxnSpLocks/>
          </p:cNvCxnSpPr>
          <p:nvPr/>
        </p:nvCxnSpPr>
        <p:spPr>
          <a:xfrm>
            <a:off x="5050888" y="1223297"/>
            <a:ext cx="0" cy="412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16E3A7-F567-6348-AC89-CC55C43F0063}"/>
              </a:ext>
            </a:extLst>
          </p:cNvPr>
          <p:cNvCxnSpPr>
            <a:cxnSpLocks/>
          </p:cNvCxnSpPr>
          <p:nvPr/>
        </p:nvCxnSpPr>
        <p:spPr>
          <a:xfrm>
            <a:off x="5058909" y="3721053"/>
            <a:ext cx="0" cy="58946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C6DCF7-FCE5-084C-B12E-7A1F42196C04}"/>
              </a:ext>
            </a:extLst>
          </p:cNvPr>
          <p:cNvCxnSpPr>
            <a:cxnSpLocks/>
          </p:cNvCxnSpPr>
          <p:nvPr/>
        </p:nvCxnSpPr>
        <p:spPr>
          <a:xfrm>
            <a:off x="5578673" y="1636294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274F6-6698-C948-B0FB-16E0BE91CDB6}"/>
              </a:ext>
            </a:extLst>
          </p:cNvPr>
          <p:cNvCxnSpPr/>
          <p:nvPr/>
        </p:nvCxnSpPr>
        <p:spPr>
          <a:xfrm>
            <a:off x="5050888" y="163629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DA702A-12FF-7648-9D51-4BD591E86993}"/>
              </a:ext>
            </a:extLst>
          </p:cNvPr>
          <p:cNvCxnSpPr/>
          <p:nvPr/>
        </p:nvCxnSpPr>
        <p:spPr>
          <a:xfrm>
            <a:off x="5050888" y="2434476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FC2927-0361-A840-8634-4874D68EA105}"/>
              </a:ext>
            </a:extLst>
          </p:cNvPr>
          <p:cNvCxnSpPr/>
          <p:nvPr/>
        </p:nvCxnSpPr>
        <p:spPr>
          <a:xfrm>
            <a:off x="7040109" y="1636294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A7521D-F828-EE48-993D-27A06195AA61}"/>
              </a:ext>
            </a:extLst>
          </p:cNvPr>
          <p:cNvCxnSpPr/>
          <p:nvPr/>
        </p:nvCxnSpPr>
        <p:spPr>
          <a:xfrm>
            <a:off x="7040109" y="2423247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489B3-4095-3547-B41C-F3909A4147CC}"/>
              </a:ext>
            </a:extLst>
          </p:cNvPr>
          <p:cNvCxnSpPr>
            <a:cxnSpLocks/>
          </p:cNvCxnSpPr>
          <p:nvPr/>
        </p:nvCxnSpPr>
        <p:spPr>
          <a:xfrm>
            <a:off x="7567894" y="2934100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843261-8E1C-484C-B0B5-1A15C0C646F0}"/>
              </a:ext>
            </a:extLst>
          </p:cNvPr>
          <p:cNvCxnSpPr/>
          <p:nvPr/>
        </p:nvCxnSpPr>
        <p:spPr>
          <a:xfrm>
            <a:off x="7040109" y="2934100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605FFF-D932-1A45-ACD8-AC9C8FD625A4}"/>
              </a:ext>
            </a:extLst>
          </p:cNvPr>
          <p:cNvCxnSpPr/>
          <p:nvPr/>
        </p:nvCxnSpPr>
        <p:spPr>
          <a:xfrm>
            <a:off x="7040109" y="372105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EDB0A-3575-C947-B5E3-C28F6EF132D4}"/>
              </a:ext>
            </a:extLst>
          </p:cNvPr>
          <p:cNvCxnSpPr>
            <a:cxnSpLocks/>
          </p:cNvCxnSpPr>
          <p:nvPr/>
        </p:nvCxnSpPr>
        <p:spPr>
          <a:xfrm>
            <a:off x="7040109" y="1223297"/>
            <a:ext cx="0" cy="2126294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79C5E6-1D45-4849-B918-8DDE6E8E363A}"/>
              </a:ext>
            </a:extLst>
          </p:cNvPr>
          <p:cNvCxnSpPr>
            <a:cxnSpLocks/>
          </p:cNvCxnSpPr>
          <p:nvPr/>
        </p:nvCxnSpPr>
        <p:spPr>
          <a:xfrm>
            <a:off x="7729919" y="1788694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89162-17EF-A140-9CC4-F6B40FD3C3D1}"/>
              </a:ext>
            </a:extLst>
          </p:cNvPr>
          <p:cNvCxnSpPr>
            <a:cxnSpLocks/>
          </p:cNvCxnSpPr>
          <p:nvPr/>
        </p:nvCxnSpPr>
        <p:spPr>
          <a:xfrm>
            <a:off x="7040109" y="1788694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0ABC98-F1DC-FB4E-8AC5-3A3DD6CCEA73}"/>
              </a:ext>
            </a:extLst>
          </p:cNvPr>
          <p:cNvCxnSpPr>
            <a:cxnSpLocks/>
          </p:cNvCxnSpPr>
          <p:nvPr/>
        </p:nvCxnSpPr>
        <p:spPr>
          <a:xfrm>
            <a:off x="7040109" y="2575647"/>
            <a:ext cx="6898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88AE70-5533-2A41-B43C-5C00214B16C7}"/>
              </a:ext>
            </a:extLst>
          </p:cNvPr>
          <p:cNvCxnSpPr>
            <a:cxnSpLocks/>
          </p:cNvCxnSpPr>
          <p:nvPr/>
        </p:nvCxnSpPr>
        <p:spPr>
          <a:xfrm>
            <a:off x="5586694" y="2922871"/>
            <a:ext cx="0" cy="79818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0A2F2E-B72D-184B-A5A4-67E972E206A0}"/>
              </a:ext>
            </a:extLst>
          </p:cNvPr>
          <p:cNvCxnSpPr/>
          <p:nvPr/>
        </p:nvCxnSpPr>
        <p:spPr>
          <a:xfrm>
            <a:off x="5058909" y="2922871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516CFA-D2CE-3D42-88F4-71E6A1A75592}"/>
              </a:ext>
            </a:extLst>
          </p:cNvPr>
          <p:cNvCxnSpPr/>
          <p:nvPr/>
        </p:nvCxnSpPr>
        <p:spPr>
          <a:xfrm>
            <a:off x="5058909" y="3721053"/>
            <a:ext cx="5277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A5ACBD-E23D-D241-B3AA-1D6232186A60}"/>
              </a:ext>
            </a:extLst>
          </p:cNvPr>
          <p:cNvCxnSpPr>
            <a:cxnSpLocks/>
          </p:cNvCxnSpPr>
          <p:nvPr/>
        </p:nvCxnSpPr>
        <p:spPr>
          <a:xfrm>
            <a:off x="5050888" y="2434476"/>
            <a:ext cx="0" cy="4883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C47D2A-1348-BA4E-9EA6-88E5E50D92C5}"/>
              </a:ext>
            </a:extLst>
          </p:cNvPr>
          <p:cNvSpPr txBox="1"/>
          <p:nvPr/>
        </p:nvSpPr>
        <p:spPr>
          <a:xfrm>
            <a:off x="7100622" y="3149412"/>
            <a:ext cx="13740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wait_to_read</a:t>
            </a:r>
            <a:r>
              <a:rPr lang="en-US" sz="1100" dirty="0">
                <a:solidFill>
                  <a:schemeClr val="tx1">
                    <a:lumMod val="25000"/>
                    <a:lumOff val="75000"/>
                  </a:schemeClr>
                </a:solidFill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0A3184-4776-A24D-B24C-16D0BA460229}"/>
              </a:ext>
            </a:extLst>
          </p:cNvPr>
          <p:cNvSpPr txBox="1"/>
          <p:nvPr/>
        </p:nvSpPr>
        <p:spPr>
          <a:xfrm rot="16200000">
            <a:off x="6291820" y="145162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frontend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0D6294-BD05-D449-9FEE-BBC8C620668E}"/>
              </a:ext>
            </a:extLst>
          </p:cNvPr>
          <p:cNvSpPr txBox="1"/>
          <p:nvPr/>
        </p:nvSpPr>
        <p:spPr>
          <a:xfrm rot="16200000">
            <a:off x="5234885" y="145162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backend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92A583-098D-694D-AB1B-BC056D3CC6CE}"/>
              </a:ext>
            </a:extLst>
          </p:cNvPr>
          <p:cNvSpPr/>
          <p:nvPr/>
        </p:nvSpPr>
        <p:spPr>
          <a:xfrm>
            <a:off x="4973987" y="39074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Sync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EF3F75-E19C-564C-AF7D-6F459A1363BB}"/>
              </a:ext>
            </a:extLst>
          </p:cNvPr>
          <p:cNvSpPr/>
          <p:nvPr/>
        </p:nvSpPr>
        <p:spPr>
          <a:xfrm>
            <a:off x="6903599" y="390742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Async</a:t>
            </a:r>
            <a:endParaRPr lang="en-US" u="sng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7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Core APIs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3EF4F45-A83D-3345-A18C-90A00F98BF16}"/>
              </a:ext>
            </a:extLst>
          </p:cNvPr>
          <p:cNvSpPr/>
          <p:nvPr/>
        </p:nvSpPr>
        <p:spPr>
          <a:xfrm>
            <a:off x="5837030" y="288771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NDArray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FFF237-9F62-7146-93DD-C76567D0D4A1}"/>
              </a:ext>
            </a:extLst>
          </p:cNvPr>
          <p:cNvSpPr/>
          <p:nvPr/>
        </p:nvSpPr>
        <p:spPr>
          <a:xfrm>
            <a:off x="3247170" y="2887710"/>
            <a:ext cx="1637881" cy="874207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07171-CD61-B541-A9EC-5051C869B5BF}"/>
              </a:ext>
            </a:extLst>
          </p:cNvPr>
          <p:cNvSpPr/>
          <p:nvPr/>
        </p:nvSpPr>
        <p:spPr>
          <a:xfrm>
            <a:off x="3247169" y="1278971"/>
            <a:ext cx="1637881" cy="87420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Module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(2016)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3EA577C-B0E3-4347-9F75-F5207463B03D}"/>
              </a:ext>
            </a:extLst>
          </p:cNvPr>
          <p:cNvSpPr/>
          <p:nvPr/>
        </p:nvSpPr>
        <p:spPr>
          <a:xfrm>
            <a:off x="5837031" y="1278971"/>
            <a:ext cx="1637881" cy="87420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</a:t>
            </a:r>
          </a:p>
          <a:p>
            <a:pPr algn="ctr"/>
            <a:r>
              <a:rPr lang="en-US" sz="10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(2017)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F54D-D8E4-784E-87A5-A70CCF840F6C}"/>
              </a:ext>
            </a:extLst>
          </p:cNvPr>
          <p:cNvSpPr txBox="1"/>
          <p:nvPr/>
        </p:nvSpPr>
        <p:spPr>
          <a:xfrm>
            <a:off x="974690" y="1554358"/>
            <a:ext cx="181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Level 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67A83-54EA-7441-A5D1-D7189B13FD18}"/>
              </a:ext>
            </a:extLst>
          </p:cNvPr>
          <p:cNvSpPr txBox="1"/>
          <p:nvPr/>
        </p:nvSpPr>
        <p:spPr>
          <a:xfrm>
            <a:off x="974690" y="3140147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APIs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B93ED6-91C4-2744-98D3-F41CE57E52E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066111" y="2059912"/>
            <a:ext cx="0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3EE9F8-8597-F04B-A769-034BA8FD44BB}"/>
              </a:ext>
            </a:extLst>
          </p:cNvPr>
          <p:cNvCxnSpPr>
            <a:cxnSpLocks/>
          </p:cNvCxnSpPr>
          <p:nvPr/>
        </p:nvCxnSpPr>
        <p:spPr>
          <a:xfrm>
            <a:off x="4346982" y="2059912"/>
            <a:ext cx="2023674" cy="82779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836FE9-85E7-AC4D-A333-774601E9E314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flipH="1">
            <a:off x="6655971" y="2153178"/>
            <a:ext cx="1" cy="73453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0CD682-CA01-C747-84ED-E0E452840C94}"/>
              </a:ext>
            </a:extLst>
          </p:cNvPr>
          <p:cNvCxnSpPr>
            <a:cxnSpLocks/>
          </p:cNvCxnSpPr>
          <p:nvPr/>
        </p:nvCxnSpPr>
        <p:spPr>
          <a:xfrm flipH="1">
            <a:off x="4475580" y="2059912"/>
            <a:ext cx="1895076" cy="8277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6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vs Imperative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E65EC-784B-244B-8BC4-31D5FBAA3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8964" y="355075"/>
            <a:ext cx="2684627" cy="1228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D7BA9-F351-FC45-9FD4-02D3193F5D8A}"/>
              </a:ext>
            </a:extLst>
          </p:cNvPr>
          <p:cNvSpPr txBox="1"/>
          <p:nvPr/>
        </p:nvSpPr>
        <p:spPr>
          <a:xfrm>
            <a:off x="4669582" y="284582"/>
            <a:ext cx="13374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e.g. Inception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D9C86-16AC-3B47-8DD6-6544E8F5E97B}"/>
              </a:ext>
            </a:extLst>
          </p:cNvPr>
          <p:cNvSpPr txBox="1"/>
          <p:nvPr/>
        </p:nvSpPr>
        <p:spPr>
          <a:xfrm>
            <a:off x="461859" y="1397908"/>
            <a:ext cx="4427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Symbolic is 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“define, compile, run”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D6028-11B2-FF4E-9B5C-D347691F8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" y="1851477"/>
            <a:ext cx="2748404" cy="1513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0F2066-4A22-5D48-90B0-29DF144E3C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6" y="3428606"/>
            <a:ext cx="2748404" cy="12135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31D453-10BA-4F40-8302-035431F9E504}"/>
              </a:ext>
            </a:extLst>
          </p:cNvPr>
          <p:cNvSpPr/>
          <p:nvPr/>
        </p:nvSpPr>
        <p:spPr>
          <a:xfrm>
            <a:off x="4564046" y="1889172"/>
            <a:ext cx="3302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Imperative is 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“define-by-run”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7A8FF-6C27-3044-8F65-BD6A3D9D9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046" y="3763776"/>
            <a:ext cx="3290308" cy="878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BEBE91-C56A-A14E-9EA3-9A3FD0FE94B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046" y="2315156"/>
            <a:ext cx="3290308" cy="13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&amp;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DA3B5-BE83-E049-962D-91110A97C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67ED70-BABE-4642-99D0-35E69781FCFE}"/>
              </a:ext>
            </a:extLst>
          </p:cNvPr>
          <p:cNvSpPr/>
          <p:nvPr/>
        </p:nvSpPr>
        <p:spPr>
          <a:xfrm>
            <a:off x="3792353" y="1768818"/>
            <a:ext cx="13716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CB6617-B4DD-C34F-B122-21C7B8786862}"/>
              </a:ext>
            </a:extLst>
          </p:cNvPr>
          <p:cNvSpPr/>
          <p:nvPr/>
        </p:nvSpPr>
        <p:spPr>
          <a:xfrm>
            <a:off x="2920843" y="3695810"/>
            <a:ext cx="1472665" cy="7796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MXBoard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A26F0F-8B7D-C94F-98BE-9A9AB8F40941}"/>
              </a:ext>
            </a:extLst>
          </p:cNvPr>
          <p:cNvSpPr/>
          <p:nvPr/>
        </p:nvSpPr>
        <p:spPr>
          <a:xfrm>
            <a:off x="1571637" y="2611131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1CEA5-3AEB-5349-A7FE-F5957D27FCF3}"/>
              </a:ext>
            </a:extLst>
          </p:cNvPr>
          <p:cNvSpPr/>
          <p:nvPr/>
        </p:nvSpPr>
        <p:spPr>
          <a:xfrm>
            <a:off x="5912004" y="1526452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0E93A-A417-CE42-879A-76394986F846}"/>
              </a:ext>
            </a:extLst>
          </p:cNvPr>
          <p:cNvSpPr/>
          <p:nvPr/>
        </p:nvSpPr>
        <p:spPr>
          <a:xfrm>
            <a:off x="5912007" y="2599177"/>
            <a:ext cx="1472665" cy="7796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GluonNLP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B1A981-5DFF-094F-A297-793D1476AB1F}"/>
              </a:ext>
            </a:extLst>
          </p:cNvPr>
          <p:cNvSpPr/>
          <p:nvPr/>
        </p:nvSpPr>
        <p:spPr>
          <a:xfrm>
            <a:off x="2920844" y="419513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ONNX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91D88D-F2BB-B148-AEA8-25373E0F62D5}"/>
              </a:ext>
            </a:extLst>
          </p:cNvPr>
          <p:cNvSpPr/>
          <p:nvPr/>
        </p:nvSpPr>
        <p:spPr>
          <a:xfrm>
            <a:off x="4822255" y="430026"/>
            <a:ext cx="1472665" cy="7796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Zoo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159265-8395-194E-925D-6ACD7A7FD837}"/>
              </a:ext>
            </a:extLst>
          </p:cNvPr>
          <p:cNvSpPr/>
          <p:nvPr/>
        </p:nvSpPr>
        <p:spPr>
          <a:xfrm>
            <a:off x="4822255" y="3710076"/>
            <a:ext cx="1472665" cy="77964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B95E91-7809-4B42-B612-CAB9188BD259}"/>
              </a:ext>
            </a:extLst>
          </p:cNvPr>
          <p:cNvSpPr/>
          <p:nvPr/>
        </p:nvSpPr>
        <p:spPr>
          <a:xfrm>
            <a:off x="1571636" y="1526452"/>
            <a:ext cx="1472665" cy="7796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TVM</a:t>
            </a:r>
          </a:p>
        </p:txBody>
      </p:sp>
    </p:spTree>
    <p:extLst>
      <p:ext uri="{BB962C8B-B14F-4D97-AF65-F5344CB8AC3E}">
        <p14:creationId xmlns:p14="http://schemas.microsoft.com/office/powerpoint/2010/main" val="130934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Up to 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18" y="860817"/>
            <a:ext cx="8204575" cy="3394472"/>
          </a:xfrm>
        </p:spPr>
        <p:txBody>
          <a:bodyPr/>
          <a:lstStyle/>
          <a:p>
            <a:r>
              <a:rPr lang="en-US" dirty="0"/>
              <a:t>Medium: </a:t>
            </a:r>
            <a:r>
              <a:rPr lang="en-US" dirty="0">
                <a:hlinkClick r:id="rId3"/>
              </a:rPr>
              <a:t>https://medium.com/apache-mxnet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FB321-D46D-3049-B57A-CFAAFDCFE6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992" y="1437741"/>
            <a:ext cx="4647041" cy="28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Up to Date: Social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605" y="752923"/>
            <a:ext cx="5681445" cy="461509"/>
          </a:xfrm>
        </p:spPr>
        <p:txBody>
          <a:bodyPr>
            <a:normAutofit/>
          </a:bodyPr>
          <a:lstStyle/>
          <a:p>
            <a:r>
              <a:rPr lang="en-US" sz="1600" dirty="0"/>
              <a:t>YouTube: /</a:t>
            </a:r>
            <a:r>
              <a:rPr lang="en-US" sz="1600" dirty="0" err="1"/>
              <a:t>apachemxnet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21761-C75C-104D-97E3-7C173FCA4E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266" y="1166491"/>
            <a:ext cx="3200400" cy="1927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9B819-63B9-C44A-8484-F628ED2C713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9913" y="1878541"/>
            <a:ext cx="3200400" cy="1972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3DC98-F1C7-1B41-B6F2-C70327D27F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22" y="2540190"/>
            <a:ext cx="3200400" cy="202278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A28FEB3-F342-FE4B-8F6A-69D552FEC887}"/>
              </a:ext>
            </a:extLst>
          </p:cNvPr>
          <p:cNvSpPr txBox="1">
            <a:spLocks/>
          </p:cNvSpPr>
          <p:nvPr/>
        </p:nvSpPr>
        <p:spPr>
          <a:xfrm>
            <a:off x="3683182" y="1463588"/>
            <a:ext cx="5681445" cy="46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Twitter: @</a:t>
            </a:r>
            <a:r>
              <a:rPr lang="en-US" sz="1600" dirty="0" err="1"/>
              <a:t>apachemxnet</a:t>
            </a:r>
            <a:endParaRPr lang="en-US" sz="16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2E3E81-A77B-6E46-BA3D-4EFD443AB6CF}"/>
              </a:ext>
            </a:extLst>
          </p:cNvPr>
          <p:cNvSpPr txBox="1">
            <a:spLocks/>
          </p:cNvSpPr>
          <p:nvPr/>
        </p:nvSpPr>
        <p:spPr>
          <a:xfrm>
            <a:off x="5797125" y="2130128"/>
            <a:ext cx="5681445" cy="46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Reddit: r/</a:t>
            </a:r>
            <a:r>
              <a:rPr lang="en-US" sz="1600" dirty="0" err="1"/>
              <a:t>mxnet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659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18" y="860817"/>
            <a:ext cx="8204575" cy="3394472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https://github.com/apache/incubator-mxnet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C94A5-CE7D-6446-9E32-0C66B06F33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702" y="1474421"/>
            <a:ext cx="6541477" cy="29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MXNet?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EFA202-D35C-8148-9D8C-3CF5CA90C1CD}"/>
              </a:ext>
            </a:extLst>
          </p:cNvPr>
          <p:cNvSpPr/>
          <p:nvPr/>
        </p:nvSpPr>
        <p:spPr>
          <a:xfrm>
            <a:off x="950667" y="1045999"/>
            <a:ext cx="2880000" cy="72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Flexible &amp; </a:t>
            </a:r>
            <a:r>
              <a:rPr lang="en-US" sz="20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Debugable</a:t>
            </a:r>
            <a:endParaRPr lang="en-US" sz="20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4346C6-947E-C244-B758-ECC2CAF85808}"/>
              </a:ext>
            </a:extLst>
          </p:cNvPr>
          <p:cNvSpPr/>
          <p:nvPr/>
        </p:nvSpPr>
        <p:spPr>
          <a:xfrm>
            <a:off x="2988941" y="2160846"/>
            <a:ext cx="2880000" cy="72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Scalable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F3C47A-1FD0-7242-94B1-4D5F57E519FD}"/>
              </a:ext>
            </a:extLst>
          </p:cNvPr>
          <p:cNvSpPr/>
          <p:nvPr/>
        </p:nvSpPr>
        <p:spPr>
          <a:xfrm>
            <a:off x="5074992" y="3285218"/>
            <a:ext cx="2880000" cy="7200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Portable</a:t>
            </a:r>
          </a:p>
        </p:txBody>
      </p:sp>
    </p:spTree>
    <p:extLst>
      <p:ext uri="{BB962C8B-B14F-4D97-AF65-F5344CB8AC3E}">
        <p14:creationId xmlns:p14="http://schemas.microsoft.com/office/powerpoint/2010/main" val="89557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518" y="860815"/>
            <a:ext cx="8204575" cy="3394472"/>
          </a:xfrm>
        </p:spPr>
        <p:txBody>
          <a:bodyPr/>
          <a:lstStyle/>
          <a:p>
            <a:r>
              <a:rPr lang="en-US" dirty="0"/>
              <a:t>Discuss Forum: </a:t>
            </a:r>
            <a:r>
              <a:rPr lang="en-US" dirty="0">
                <a:hlinkClick r:id="rId2"/>
              </a:rPr>
              <a:t>https://discuss.mxnet.io/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A6782-EE8B-054C-9A1D-460A0923A2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288" y="1708223"/>
            <a:ext cx="6644692" cy="25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08F22-3614-F84C-9496-9C4A9007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DF9A0-9F0A-D449-A037-AFF868ED4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5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84FA9-8077-2041-A47C-2F55210A9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875" y="2774271"/>
            <a:ext cx="5137150" cy="489424"/>
          </a:xfrm>
        </p:spPr>
        <p:txBody>
          <a:bodyPr/>
          <a:lstStyle/>
          <a:p>
            <a:r>
              <a:rPr lang="en-US" dirty="0"/>
              <a:t>Since 2015</a:t>
            </a:r>
          </a:p>
        </p:txBody>
      </p:sp>
    </p:spTree>
    <p:extLst>
      <p:ext uri="{BB962C8B-B14F-4D97-AF65-F5344CB8AC3E}">
        <p14:creationId xmlns:p14="http://schemas.microsoft.com/office/powerpoint/2010/main" val="216300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F228608-502E-664F-9037-C679467AC054}"/>
              </a:ext>
            </a:extLst>
          </p:cNvPr>
          <p:cNvSpPr/>
          <p:nvPr/>
        </p:nvSpPr>
        <p:spPr>
          <a:xfrm>
            <a:off x="0" y="931584"/>
            <a:ext cx="9144000" cy="10249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2E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1763F-9B05-CB43-8209-801590B3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Originated from DMLC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4321A8-77A5-554B-B2AC-113562EBD02A}"/>
              </a:ext>
            </a:extLst>
          </p:cNvPr>
          <p:cNvSpPr/>
          <p:nvPr/>
        </p:nvSpPr>
        <p:spPr>
          <a:xfrm>
            <a:off x="2336837" y="2428526"/>
            <a:ext cx="5420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istributed 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achine 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earning </a:t>
            </a: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ommunity</a:t>
            </a:r>
            <a:endParaRPr lang="en-US" sz="2000" b="0" i="0" dirty="0">
              <a:solidFill>
                <a:schemeClr val="bg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0D2256-A943-C643-A5A7-BBC3B01D37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620" y="2261898"/>
            <a:ext cx="696734" cy="6967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04B711-B1E6-DE43-8DAC-DFD1642ED3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37" y="1258998"/>
            <a:ext cx="1586226" cy="3889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CBB0CB-EFD5-4A4E-880F-231366EC27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571" y="1155881"/>
            <a:ext cx="1366576" cy="5990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E2DC0B-2232-1B4A-A015-0B083F15E7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184" y="1290981"/>
            <a:ext cx="934263" cy="3181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36181A-5D63-7F4E-84F4-E6B7C47712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627" y="1289058"/>
            <a:ext cx="599001" cy="3099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CD763A-C652-3441-864D-17A18E1CD6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716" y="1298474"/>
            <a:ext cx="1615264" cy="33102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85ED694-5EC5-3544-B303-38810D7648C7}"/>
              </a:ext>
            </a:extLst>
          </p:cNvPr>
          <p:cNvSpPr txBox="1"/>
          <p:nvPr/>
        </p:nvSpPr>
        <p:spPr>
          <a:xfrm>
            <a:off x="7328304" y="1319202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many more…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7BAFE4-7B0A-FF43-82D7-329AFE8FCB58}"/>
              </a:ext>
            </a:extLst>
          </p:cNvPr>
          <p:cNvSpPr/>
          <p:nvPr/>
        </p:nvSpPr>
        <p:spPr>
          <a:xfrm>
            <a:off x="0" y="3306059"/>
            <a:ext cx="9144000" cy="10249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2E3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72BC7D-F40E-7549-BE5F-BA00B7F547C4}"/>
              </a:ext>
            </a:extLst>
          </p:cNvPr>
          <p:cNvSpPr txBox="1"/>
          <p:nvPr/>
        </p:nvSpPr>
        <p:spPr>
          <a:xfrm>
            <a:off x="2322243" y="35189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A2E3"/>
                </a:solidFill>
              </a:rPr>
              <a:t>XGBoost</a:t>
            </a:r>
            <a:endParaRPr lang="en-US" b="1" i="1" dirty="0">
              <a:solidFill>
                <a:srgbClr val="00A2E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B8D86-E338-3A4B-AEA8-0ABB6908C572}"/>
              </a:ext>
            </a:extLst>
          </p:cNvPr>
          <p:cNvSpPr txBox="1"/>
          <p:nvPr/>
        </p:nvSpPr>
        <p:spPr>
          <a:xfrm>
            <a:off x="5873420" y="351890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00A2E3"/>
                </a:solidFill>
              </a:rPr>
              <a:t>MinPy</a:t>
            </a:r>
            <a:endParaRPr lang="en-US" b="1" i="1" dirty="0">
              <a:solidFill>
                <a:srgbClr val="00A2E3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CB21A7-8C84-0D42-A1C7-1BAE86C31A58}"/>
              </a:ext>
            </a:extLst>
          </p:cNvPr>
          <p:cNvSpPr txBox="1"/>
          <p:nvPr/>
        </p:nvSpPr>
        <p:spPr>
          <a:xfrm>
            <a:off x="4293047" y="37035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A2E3"/>
                </a:solidFill>
              </a:rPr>
              <a:t>MXNet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945F7385-E800-5043-A84E-D35DA4A9AD11}"/>
              </a:ext>
            </a:extLst>
          </p:cNvPr>
          <p:cNvSpPr/>
          <p:nvPr/>
        </p:nvSpPr>
        <p:spPr>
          <a:xfrm rot="10800000">
            <a:off x="4433561" y="1768181"/>
            <a:ext cx="641171" cy="48463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81D5FA7B-2909-A144-8FEE-4E1DEE900D01}"/>
              </a:ext>
            </a:extLst>
          </p:cNvPr>
          <p:cNvSpPr/>
          <p:nvPr/>
        </p:nvSpPr>
        <p:spPr>
          <a:xfrm rot="10800000">
            <a:off x="4433561" y="3104440"/>
            <a:ext cx="641171" cy="48463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8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763F-9B05-CB43-8209-801590B3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Paper in 2015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DD3A24-EE7A-FC46-9B11-467A6573F5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461" y="884148"/>
            <a:ext cx="4611251" cy="30741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8205FF5-618F-654E-8BF5-1C05A5A1A343}"/>
              </a:ext>
            </a:extLst>
          </p:cNvPr>
          <p:cNvSpPr/>
          <p:nvPr/>
        </p:nvSpPr>
        <p:spPr>
          <a:xfrm>
            <a:off x="2518713" y="4042573"/>
            <a:ext cx="3796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https://arxiv.org/pdf/1512.01274.pdf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5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763F-9B05-CB43-8209-801590B3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49718-00F6-FA48-BABD-35D50C6115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7" y="2037194"/>
            <a:ext cx="921957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CD943-8847-2845-AC93-5FEDC2C38E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62" y="2037195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7440C-736F-AF46-9D88-7E47E40825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490" y="2037194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6E768-AF27-E346-9670-75E3A724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319" y="2037194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ED9E07-D055-0A4D-B75D-8E24281338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239" y="2037194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398BB-545C-7940-874D-A2F476A7EA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258" y="2037194"/>
            <a:ext cx="960449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46FF8-9D06-6745-9DC4-57D0FF5B143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293" y="2037326"/>
            <a:ext cx="864931" cy="910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C3178-189B-6E4D-8099-109FC880D00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994" y="2037195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4F9DC0-AA9A-3C47-8BF8-9755DB76634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24" y="2037194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C6C643-BEED-9C4D-8B0E-21C068095D7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465" y="2037192"/>
            <a:ext cx="911106" cy="914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B58D7-EF97-9D49-9DA3-A6A2F9BA2B70}"/>
              </a:ext>
            </a:extLst>
          </p:cNvPr>
          <p:cNvSpPr txBox="1"/>
          <p:nvPr/>
        </p:nvSpPr>
        <p:spPr>
          <a:xfrm>
            <a:off x="10048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Tianqi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Chen UW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80861-2384-4B4D-BCBB-2B2096405CDD}"/>
              </a:ext>
            </a:extLst>
          </p:cNvPr>
          <p:cNvSpPr txBox="1"/>
          <p:nvPr/>
        </p:nvSpPr>
        <p:spPr>
          <a:xfrm>
            <a:off x="909396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Mu Li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C7C68-0355-7348-A521-713F5BF07B6D}"/>
              </a:ext>
            </a:extLst>
          </p:cNvPr>
          <p:cNvSpPr txBox="1"/>
          <p:nvPr/>
        </p:nvSpPr>
        <p:spPr>
          <a:xfrm>
            <a:off x="1833014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Yutian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Stanford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00D691-B1FE-0E47-89F3-0808F80FA648}"/>
              </a:ext>
            </a:extLst>
          </p:cNvPr>
          <p:cNvSpPr txBox="1"/>
          <p:nvPr/>
        </p:nvSpPr>
        <p:spPr>
          <a:xfrm>
            <a:off x="2754715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 Lin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72FA87-2D7F-5F45-B358-9763E7524CC6}"/>
              </a:ext>
            </a:extLst>
          </p:cNvPr>
          <p:cNvSpPr txBox="1"/>
          <p:nvPr/>
        </p:nvSpPr>
        <p:spPr>
          <a:xfrm>
            <a:off x="3656890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Naiyan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Wang</a:t>
            </a:r>
          </a:p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TuSimple</a:t>
            </a:r>
            <a:endParaRPr lang="en-US" sz="8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E6930-7C8D-C140-9B1D-6BE7267FF920}"/>
              </a:ext>
            </a:extLst>
          </p:cNvPr>
          <p:cNvSpPr txBox="1"/>
          <p:nvPr/>
        </p:nvSpPr>
        <p:spPr>
          <a:xfrm>
            <a:off x="4587411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Minjie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Wang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NYU 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F2BD9B-DF21-CA43-AAA2-A85070477EA6}"/>
              </a:ext>
            </a:extLst>
          </p:cNvPr>
          <p:cNvSpPr txBox="1"/>
          <p:nvPr/>
        </p:nvSpPr>
        <p:spPr>
          <a:xfrm>
            <a:off x="5475111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Tianjun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Xiao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Tesla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DE3D5-5823-714C-A345-171D703A57A5}"/>
              </a:ext>
            </a:extLst>
          </p:cNvPr>
          <p:cNvSpPr txBox="1"/>
          <p:nvPr/>
        </p:nvSpPr>
        <p:spPr>
          <a:xfrm>
            <a:off x="6424412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Bing Xu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Apple AI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0B0E3E-7DBC-574B-ADDC-4E0ED9ABF631}"/>
              </a:ext>
            </a:extLst>
          </p:cNvPr>
          <p:cNvSpPr txBox="1"/>
          <p:nvPr/>
        </p:nvSpPr>
        <p:spPr>
          <a:xfrm>
            <a:off x="7307026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Chiyuan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Zhang Google Brain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CFF6F-8064-1045-B43D-BD4B2FB84817}"/>
              </a:ext>
            </a:extLst>
          </p:cNvPr>
          <p:cNvSpPr txBox="1"/>
          <p:nvPr/>
        </p:nvSpPr>
        <p:spPr>
          <a:xfrm>
            <a:off x="8196640" y="2943634"/>
            <a:ext cx="916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Zheng Zhang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MSR Asia</a:t>
            </a:r>
          </a:p>
        </p:txBody>
      </p:sp>
    </p:spTree>
    <p:extLst>
      <p:ext uri="{BB962C8B-B14F-4D97-AF65-F5344CB8AC3E}">
        <p14:creationId xmlns:p14="http://schemas.microsoft.com/office/powerpoint/2010/main" val="20805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F98D-DB9E-924A-945F-2C840728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9505B-18E3-8A46-9948-6A2E017B7D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317" y="2702683"/>
            <a:ext cx="1062764" cy="1309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7A8E0-4371-C146-9F1C-14D16232D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800" y="1481651"/>
            <a:ext cx="1751797" cy="6381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1B7727-BA02-8B41-886B-550DDDE23006}"/>
              </a:ext>
            </a:extLst>
          </p:cNvPr>
          <p:cNvSpPr/>
          <p:nvPr/>
        </p:nvSpPr>
        <p:spPr>
          <a:xfrm>
            <a:off x="4372276" y="1233654"/>
            <a:ext cx="3691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Amazon’s deep-learning framework of choice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since November 2016.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0A2E-5728-7548-9317-5E7FC2314D4E}"/>
              </a:ext>
            </a:extLst>
          </p:cNvPr>
          <p:cNvSpPr/>
          <p:nvPr/>
        </p:nvSpPr>
        <p:spPr>
          <a:xfrm>
            <a:off x="4372276" y="2933689"/>
            <a:ext cx="3691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Accepted into</a:t>
            </a:r>
          </a:p>
          <a:p>
            <a:r>
              <a:rPr lang="en-US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Incubator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January 2017.</a:t>
            </a:r>
          </a:p>
        </p:txBody>
      </p:sp>
    </p:spTree>
    <p:extLst>
      <p:ext uri="{BB962C8B-B14F-4D97-AF65-F5344CB8AC3E}">
        <p14:creationId xmlns:p14="http://schemas.microsoft.com/office/powerpoint/2010/main" val="151741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46D4-BE94-C545-B189-6AE6BDAB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78D1E-B79B-E548-8258-FC11F7EA83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865" y="824649"/>
            <a:ext cx="5894405" cy="35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DA3B5-BE83-E049-962D-91110A97CF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0613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extended color">
      <a:dk1>
        <a:srgbClr val="002D43"/>
      </a:dk1>
      <a:lt1>
        <a:srgbClr val="FFFFFF"/>
      </a:lt1>
      <a:dk2>
        <a:srgbClr val="002D43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23076</TotalTime>
  <Words>408</Words>
  <Application>Microsoft Macintosh PowerPoint</Application>
  <PresentationFormat>On-screen Show (16:9)</PresentationFormat>
  <Paragraphs>121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Amazon Ember</vt:lpstr>
      <vt:lpstr>Amazon Ember Light</vt:lpstr>
      <vt:lpstr>Amazon Ember Regular</vt:lpstr>
      <vt:lpstr>Andale Mono</vt:lpstr>
      <vt:lpstr>Arial</vt:lpstr>
      <vt:lpstr>Calibri</vt:lpstr>
      <vt:lpstr>DeckTemplate-AWS</vt:lpstr>
      <vt:lpstr>PowerPoint Presentation</vt:lpstr>
      <vt:lpstr>Why MXNet?</vt:lpstr>
      <vt:lpstr>Quick History</vt:lpstr>
      <vt:lpstr>Originated from DMLC</vt:lpstr>
      <vt:lpstr>Original Paper in 2015</vt:lpstr>
      <vt:lpstr>Authors</vt:lpstr>
      <vt:lpstr>Major Events</vt:lpstr>
      <vt:lpstr>Current Activity</vt:lpstr>
      <vt:lpstr>Architecture</vt:lpstr>
      <vt:lpstr>Multi-language Support</vt:lpstr>
      <vt:lpstr>Optimized libraries</vt:lpstr>
      <vt:lpstr>Asynchronous Engine</vt:lpstr>
      <vt:lpstr>Python Core APIs</vt:lpstr>
      <vt:lpstr>Symbolic vs Imperative</vt:lpstr>
      <vt:lpstr>Ecosystem &amp; Community</vt:lpstr>
      <vt:lpstr>Ecosystem</vt:lpstr>
      <vt:lpstr>Keeping Up to Date</vt:lpstr>
      <vt:lpstr>Keeping Up to Date: Social</vt:lpstr>
      <vt:lpstr>Community</vt:lpstr>
      <vt:lpstr>Community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97</cp:revision>
  <dcterms:created xsi:type="dcterms:W3CDTF">2016-06-17T18:22:10Z</dcterms:created>
  <dcterms:modified xsi:type="dcterms:W3CDTF">2018-07-31T16:02:12Z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